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7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D7E5E-6A38-499D-BC2B-4EE5AED964BB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CE09A-7DA8-43AE-A967-6CB049D0BCA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85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EED37-5494-4975-9042-6EB8571EF72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76BD9-0342-4E77-A8DC-BDFA8194909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55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71600"/>
            <a:ext cx="12192000" cy="411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09159"/>
            <a:ext cx="9144000" cy="1997357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98591"/>
            <a:ext cx="9144000" cy="1169987"/>
          </a:xfrm>
        </p:spPr>
        <p:txBody>
          <a:bodyPr>
            <a:normAutofit/>
          </a:bodyPr>
          <a:lstStyle>
            <a:lvl1pPr marL="0" indent="0" algn="ctr">
              <a:buNone/>
              <a:defRPr sz="3200" b="0" i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Presenter, Author, and Co-Authors</a:t>
            </a:r>
          </a:p>
          <a:p>
            <a:r>
              <a:rPr lang="en-US" dirty="0"/>
              <a:t>Affiliation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48640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181349" y="100768"/>
            <a:ext cx="7666955" cy="13547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1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wis721 BlkEx BT" panose="020B0907040502030204" pitchFamily="34" charset="0"/>
              </a:rPr>
              <a:t>2</a:t>
            </a:r>
            <a:r>
              <a:rPr lang="fr-FR" sz="1601" b="1" cap="none" spc="0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wis721 BlkEx BT" panose="020B0907040502030204" pitchFamily="34" charset="0"/>
              </a:rPr>
              <a:t>nd</a:t>
            </a:r>
            <a:r>
              <a:rPr lang="fr-FR" sz="1601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wis721 BlkEx BT" panose="020B0907040502030204" pitchFamily="34" charset="0"/>
              </a:rPr>
              <a:t> INTERNATIONAL CONFERENCE ON </a:t>
            </a:r>
            <a:r>
              <a:rPr lang="fr-FR" sz="1601" b="1" kern="12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wis721 BlkEx BT" panose="020B0907040502030204" pitchFamily="34" charset="0"/>
                <a:ea typeface="+mn-ea"/>
                <a:cs typeface="+mn-cs"/>
              </a:rPr>
              <a:t>MECHANICS </a:t>
            </a:r>
            <a:r>
              <a:rPr lang="fr-FR" sz="1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MATERIALS</a:t>
            </a:r>
            <a:endParaRPr lang="en-US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1" b="1" kern="12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wis721 BlkEx BT" panose="020B0907040502030204" pitchFamily="34" charset="0"/>
                <a:ea typeface="+mn-ea"/>
                <a:cs typeface="+mn-cs"/>
              </a:rPr>
              <a:t>AND ENERGY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March 15 – 17, 2022.</a:t>
            </a:r>
            <a:r>
              <a:rPr lang="fr-FR" sz="1800" b="1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 EL Jadida, </a:t>
            </a:r>
            <a:r>
              <a:rPr lang="fr-FR" sz="1800" b="1" cap="none" spc="0" baseline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Morocco</a:t>
            </a:r>
            <a:r>
              <a:rPr lang="fr-FR" sz="1800" b="1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1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1" b="1" kern="1200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wis721 BlkEx BT" panose="020B0907040502030204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1" kern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wis721 BlkEx BT" panose="020B0907040502030204" pitchFamily="34" charset="0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90F89AA-4AF4-4180-9A99-36BE186BBB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9828" t="25696" r="11824" b="30896"/>
          <a:stretch/>
        </p:blipFill>
        <p:spPr>
          <a:xfrm>
            <a:off x="1222901" y="100768"/>
            <a:ext cx="1717964" cy="107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0240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262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References: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262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MME Paper #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9175" y="64262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123D3-69F4-4D05-B5AE-00585108F36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9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448300"/>
            <a:ext cx="12192000" cy="140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1371600"/>
            <a:ext cx="12192000" cy="411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181349" y="100768"/>
            <a:ext cx="7666955" cy="13547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1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wis721 BlkEx BT" panose="020B0907040502030204" pitchFamily="34" charset="0"/>
              </a:rPr>
              <a:t>2</a:t>
            </a:r>
            <a:r>
              <a:rPr lang="fr-FR" sz="1601" b="1" cap="none" spc="0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wis721 BlkEx BT" panose="020B0907040502030204" pitchFamily="34" charset="0"/>
              </a:rPr>
              <a:t>nd</a:t>
            </a:r>
            <a:r>
              <a:rPr lang="fr-FR" sz="1601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wis721 BlkEx BT" panose="020B0907040502030204" pitchFamily="34" charset="0"/>
              </a:rPr>
              <a:t> INTERNATIONAL CONFERENCE ON </a:t>
            </a:r>
            <a:r>
              <a:rPr lang="fr-FR" sz="1601" b="1" kern="12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wis721 BlkEx BT" panose="020B0907040502030204" pitchFamily="34" charset="0"/>
                <a:ea typeface="+mn-ea"/>
                <a:cs typeface="+mn-cs"/>
              </a:rPr>
              <a:t>MECHANICS </a:t>
            </a:r>
            <a:r>
              <a:rPr lang="fr-FR" sz="1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MATERIALS</a:t>
            </a:r>
            <a:endParaRPr lang="en-US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1" b="1" kern="12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wis721 BlkEx BT" panose="020B0907040502030204" pitchFamily="34" charset="0"/>
                <a:ea typeface="+mn-ea"/>
                <a:cs typeface="+mn-cs"/>
              </a:rPr>
              <a:t>AND ENERGY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March 15 – 17, 2022.</a:t>
            </a:r>
            <a:r>
              <a:rPr lang="fr-FR" sz="1800" b="1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 EL Jadida, </a:t>
            </a:r>
            <a:r>
              <a:rPr lang="fr-FR" sz="1800" b="1" cap="none" spc="0" baseline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Morocco</a:t>
            </a:r>
            <a:r>
              <a:rPr lang="fr-FR" sz="1800" b="1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1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1" b="1" kern="1200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wis721 BlkEx BT" panose="020B0907040502030204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1" kern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wis721 BlkEx BT" panose="020B0907040502030204" pitchFamily="34" charset="0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F57BC9F-2961-4AB3-9115-B5B398B618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9828" t="25696" r="11824" b="30896"/>
          <a:stretch/>
        </p:blipFill>
        <p:spPr>
          <a:xfrm>
            <a:off x="1222901" y="100768"/>
            <a:ext cx="1717964" cy="107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8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20240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20240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2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References: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262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MME Paper #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9175" y="64262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123D3-69F4-4D05-B5AE-00585108F36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1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77666"/>
            <a:ext cx="105156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20240"/>
            <a:ext cx="10515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262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References: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262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MME Paper #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9175" y="64262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123D3-69F4-4D05-B5AE-00585108F363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6381750"/>
            <a:ext cx="105346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9FE0667B-3205-47AE-905A-AA4B567414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69828" t="25696" r="11824" b="30896"/>
          <a:stretch/>
        </p:blipFill>
        <p:spPr>
          <a:xfrm>
            <a:off x="724137" y="103425"/>
            <a:ext cx="1717964" cy="107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9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322387"/>
          </a:xfrm>
        </p:spPr>
        <p:txBody>
          <a:bodyPr>
            <a:normAutofit/>
          </a:bodyPr>
          <a:lstStyle/>
          <a:p>
            <a:r>
              <a:rPr lang="en-US" b="1" i="1" dirty="0"/>
              <a:t>Presenter</a:t>
            </a:r>
            <a:r>
              <a:rPr lang="en-US" dirty="0"/>
              <a:t>, Authors, and Co-Authors</a:t>
            </a:r>
          </a:p>
          <a:p>
            <a:r>
              <a:rPr lang="en-US" dirty="0"/>
              <a:t>Affiliation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775" y="5860763"/>
            <a:ext cx="3267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MME Paper #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29875" y="5486400"/>
            <a:ext cx="1762125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Company / University</a:t>
            </a:r>
            <a:r>
              <a:rPr lang="en-US" i="1" baseline="0" dirty="0">
                <a:solidFill>
                  <a:schemeClr val="tx1"/>
                </a:solidFill>
              </a:rPr>
              <a:t> Logo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96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77666"/>
            <a:ext cx="11172825" cy="1005840"/>
          </a:xfrm>
        </p:spPr>
        <p:txBody>
          <a:bodyPr>
            <a:normAutofit/>
          </a:bodyPr>
          <a:lstStyle/>
          <a:p>
            <a:r>
              <a:rPr lang="en-US" dirty="0"/>
              <a:t>Soot Simulations with Temperature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920240"/>
            <a:ext cx="5048251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Temperature profile drastically changes density</a:t>
            </a:r>
          </a:p>
          <a:p>
            <a:r>
              <a:rPr lang="en-US" dirty="0"/>
              <a:t>Dynamically Incompressible (DI) models cannot approximate pressure drop</a:t>
            </a:r>
          </a:p>
          <a:p>
            <a:r>
              <a:rPr lang="en-US" dirty="0"/>
              <a:t>Pseudo-compressible (PSC) version now more accurate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MME 20XX-XXXXX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123D3-69F4-4D05-B5AE-00585108F363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6759908"/>
                  </p:ext>
                </p:extLst>
              </p:nvPr>
            </p:nvGraphicFramePr>
            <p:xfrm>
              <a:off x="6135872" y="2882265"/>
              <a:ext cx="5330826" cy="2610616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3592132">
                      <a:extLst>
                        <a:ext uri="{9D8B030D-6E8A-4147-A177-3AD203B41FA5}">
                          <a16:colId xmlns:a16="http://schemas.microsoft.com/office/drawing/2014/main" val="3568759727"/>
                        </a:ext>
                      </a:extLst>
                    </a:gridCol>
                    <a:gridCol w="926148">
                      <a:extLst>
                        <a:ext uri="{9D8B030D-6E8A-4147-A177-3AD203B41FA5}">
                          <a16:colId xmlns:a16="http://schemas.microsoft.com/office/drawing/2014/main" val="666886843"/>
                        </a:ext>
                      </a:extLst>
                    </a:gridCol>
                    <a:gridCol w="812546">
                      <a:extLst>
                        <a:ext uri="{9D8B030D-6E8A-4147-A177-3AD203B41FA5}">
                          <a16:colId xmlns:a16="http://schemas.microsoft.com/office/drawing/2014/main" val="231482972"/>
                        </a:ext>
                      </a:extLst>
                    </a:gridCol>
                  </a:tblGrid>
                  <a:tr h="17653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u="sng" dirty="0">
                              <a:effectLst/>
                            </a:rPr>
                            <a:t>Model</a:t>
                          </a:r>
                          <a:endParaRPr lang="en-US" sz="1600" dirty="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u="sng" dirty="0">
                              <a:effectLst/>
                              <a:sym typeface="Symbol" panose="05050102010706020507" pitchFamily="18" charset="2"/>
                            </a:rPr>
                            <a:t></a:t>
                          </a:r>
                          <a:r>
                            <a:rPr lang="en-US" sz="1600" i="1" u="sng" dirty="0">
                              <a:effectLst/>
                            </a:rPr>
                            <a:t>p</a:t>
                          </a:r>
                          <a:r>
                            <a:rPr lang="en-US" sz="1600" u="sng" dirty="0">
                              <a:effectLst/>
                            </a:rPr>
                            <a:t> [Pa]</a:t>
                          </a:r>
                          <a:endParaRPr lang="en-US" sz="1600" dirty="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u="sng" dirty="0">
                              <a:effectLst/>
                            </a:rPr>
                            <a:t>% Error</a:t>
                          </a:r>
                          <a:endParaRPr lang="en-US" sz="1600" dirty="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0298695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DI Exact</a:t>
                          </a:r>
                          <a:endParaRPr lang="en-US" sz="1600" dirty="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-8221.7</a:t>
                          </a:r>
                          <a:endParaRPr lang="en-US" sz="160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-31.7</a:t>
                          </a:r>
                          <a:endParaRPr lang="en-US" sz="160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7776314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</a:rPr>
                            <a:t>Konstandopoulos</a:t>
                          </a:r>
                          <a:r>
                            <a:rPr lang="en-US" sz="1600" dirty="0">
                              <a:effectLst/>
                            </a:rPr>
                            <a:t> et al. Single Equation</a:t>
                          </a:r>
                          <a:endParaRPr lang="en-US" sz="1600" dirty="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-8296.7</a:t>
                          </a:r>
                          <a:endParaRPr lang="en-US" sz="160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-31.0</a:t>
                          </a:r>
                          <a:endParaRPr lang="en-US" sz="160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9571573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S" sz="1600">
                              <a:effectLst/>
                            </a:rPr>
                            <a:t>Algebraic DI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s-ES" sz="16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endParaRPr lang="en-US" sz="160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-8034.1</a:t>
                          </a:r>
                          <a:endParaRPr lang="en-US" sz="160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-33.2</a:t>
                          </a:r>
                          <a:endParaRPr lang="en-US" sz="160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4249548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Differential DI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endParaRPr lang="en-US" sz="160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-8025.1</a:t>
                          </a:r>
                          <a:endParaRPr lang="en-US" sz="160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-33.3</a:t>
                          </a:r>
                          <a:endParaRPr lang="en-US" sz="160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4497564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Compressible Exact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oMath>
                          </a14:m>
                          <a:endParaRPr lang="en-US" sz="160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-12030.7</a:t>
                          </a:r>
                          <a:endParaRPr lang="en-US" sz="160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base</a:t>
                          </a:r>
                          <a:endParaRPr lang="en-US" sz="160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5265521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Algebraic PSC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16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16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sub>
                                      </m:sSub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endParaRPr lang="en-US" sz="160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-10674.5</a:t>
                          </a:r>
                          <a:endParaRPr lang="en-US" sz="160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-11.3</a:t>
                          </a:r>
                          <a:endParaRPr lang="en-US" sz="160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6679624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Differential PSC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16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16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sub>
                                      </m:sSub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endParaRPr lang="en-US" sz="160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-10934.2</a:t>
                          </a:r>
                          <a:endParaRPr lang="en-US" sz="160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-9.1</a:t>
                          </a:r>
                          <a:endParaRPr lang="en-US" sz="1600" dirty="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34506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6759908"/>
                  </p:ext>
                </p:extLst>
              </p:nvPr>
            </p:nvGraphicFramePr>
            <p:xfrm>
              <a:off x="6135872" y="2882265"/>
              <a:ext cx="5330826" cy="2926080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3592132">
                      <a:extLst>
                        <a:ext uri="{9D8B030D-6E8A-4147-A177-3AD203B41FA5}">
                          <a16:colId xmlns:a16="http://schemas.microsoft.com/office/drawing/2014/main" val="3568759727"/>
                        </a:ext>
                      </a:extLst>
                    </a:gridCol>
                    <a:gridCol w="926148">
                      <a:extLst>
                        <a:ext uri="{9D8B030D-6E8A-4147-A177-3AD203B41FA5}">
                          <a16:colId xmlns:a16="http://schemas.microsoft.com/office/drawing/2014/main" val="666886843"/>
                        </a:ext>
                      </a:extLst>
                    </a:gridCol>
                    <a:gridCol w="812546">
                      <a:extLst>
                        <a:ext uri="{9D8B030D-6E8A-4147-A177-3AD203B41FA5}">
                          <a16:colId xmlns:a16="http://schemas.microsoft.com/office/drawing/2014/main" val="23148297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u="sng" dirty="0">
                              <a:effectLst/>
                            </a:rPr>
                            <a:t>Model</a:t>
                          </a:r>
                          <a:endParaRPr lang="en-US" sz="1600" dirty="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u="sng" dirty="0">
                              <a:effectLst/>
                              <a:sym typeface="Symbol" panose="05050102010706020507" pitchFamily="18" charset="2"/>
                            </a:rPr>
                            <a:t></a:t>
                          </a:r>
                          <a:r>
                            <a:rPr lang="en-US" sz="1600" i="1" u="sng" dirty="0">
                              <a:effectLst/>
                            </a:rPr>
                            <a:t>p</a:t>
                          </a:r>
                          <a:r>
                            <a:rPr lang="en-US" sz="1600" u="sng" dirty="0">
                              <a:effectLst/>
                            </a:rPr>
                            <a:t> [Pa]</a:t>
                          </a:r>
                          <a:endParaRPr lang="en-US" sz="1600" dirty="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u="sng" dirty="0">
                              <a:effectLst/>
                            </a:rPr>
                            <a:t>% Error</a:t>
                          </a:r>
                          <a:endParaRPr lang="en-US" sz="1600" dirty="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0298695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DI Exact</a:t>
                          </a:r>
                          <a:endParaRPr lang="en-US" sz="1600" dirty="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-8221.7</a:t>
                          </a:r>
                          <a:endParaRPr lang="en-US" sz="160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-31.7</a:t>
                          </a:r>
                          <a:endParaRPr lang="en-US" sz="160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7776314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</a:rPr>
                            <a:t>Konstandopoulos</a:t>
                          </a:r>
                          <a:r>
                            <a:rPr lang="en-US" sz="1600" dirty="0">
                              <a:effectLst/>
                            </a:rPr>
                            <a:t> et al. Single Equation</a:t>
                          </a:r>
                          <a:endParaRPr lang="en-US" sz="1600" dirty="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-8296.7</a:t>
                          </a:r>
                          <a:endParaRPr lang="en-US" sz="160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-31.0</a:t>
                          </a:r>
                          <a:endParaRPr lang="en-US" sz="160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9571573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9" t="-296721" r="-49153" b="-4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-8034.1</a:t>
                          </a:r>
                          <a:endParaRPr lang="en-US" sz="160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-33.2</a:t>
                          </a:r>
                          <a:endParaRPr lang="en-US" sz="160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4249548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9" t="-403333" r="-49153" b="-3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-8025.1</a:t>
                          </a:r>
                          <a:endParaRPr lang="en-US" sz="160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-33.3</a:t>
                          </a:r>
                          <a:endParaRPr lang="en-US" sz="160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449756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9" t="-503333" r="-49153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-12030.7</a:t>
                          </a:r>
                          <a:endParaRPr lang="en-US" sz="160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base</a:t>
                          </a:r>
                          <a:endParaRPr lang="en-US" sz="160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526552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9" t="-603333" r="-49153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-10674.5</a:t>
                          </a:r>
                          <a:endParaRPr lang="en-US" sz="160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-11.3</a:t>
                          </a:r>
                          <a:endParaRPr lang="en-US" sz="160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6679624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9" t="-703333" r="-49153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-10934.2</a:t>
                          </a:r>
                          <a:endParaRPr lang="en-US" sz="160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-9.1</a:t>
                          </a:r>
                          <a:endParaRPr lang="en-US" sz="1600" dirty="0">
                            <a:effectLst/>
                            <a:latin typeface="Helvetica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34506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8"/>
          <p:cNvSpPr/>
          <p:nvPr/>
        </p:nvSpPr>
        <p:spPr>
          <a:xfrm>
            <a:off x="6075521" y="1995436"/>
            <a:ext cx="5451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Comparison of dynamically incompressible and compressible models for 5 gm/L soot simulations with an artificial temperature profile for a low cell density PF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F457FF-87AA-4313-989D-9729E8ECCE17}"/>
              </a:ext>
            </a:extLst>
          </p:cNvPr>
          <p:cNvSpPr txBox="1"/>
          <p:nvPr/>
        </p:nvSpPr>
        <p:spPr>
          <a:xfrm>
            <a:off x="8788399" y="148388"/>
            <a:ext cx="32645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Table font is large enough to read clearly; again, goal is to present material and not read off the screen; hence, less is more</a:t>
            </a:r>
          </a:p>
        </p:txBody>
      </p:sp>
    </p:spTree>
    <p:extLst>
      <p:ext uri="{BB962C8B-B14F-4D97-AF65-F5344CB8AC3E}">
        <p14:creationId xmlns:p14="http://schemas.microsoft.com/office/powerpoint/2010/main" val="4271537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Transient Pressure Drop Experiments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Soot calibrated to compressible flow model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72199" y="1920240"/>
            <a:ext cx="5762625" cy="4351338"/>
          </a:xfrm>
        </p:spPr>
        <p:txBody>
          <a:bodyPr/>
          <a:lstStyle/>
          <a:p>
            <a:r>
              <a:rPr lang="en-US" dirty="0"/>
              <a:t>PSC model: more accurate permeability &amp; results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MME 20XX-XXXXX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123D3-69F4-4D05-B5AE-00585108F36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728" y="3102898"/>
            <a:ext cx="3377605" cy="3108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2" y="3102898"/>
            <a:ext cx="3573361" cy="310896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240606" y="3256995"/>
            <a:ext cx="183022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(a) Transient pressure drop data of Zhang et al. (Case 4 original) simulated using the compressible, DI algebraic, and PSC algebraic models and (b) variance in wall temperature data </a:t>
            </a:r>
            <a:r>
              <a:rPr lang="en-US" sz="1600">
                <a:latin typeface="Calibri" panose="020F0502020204030204" pitchFamily="34" charset="0"/>
                <a:ea typeface="Times New Roman" panose="02020603050405020304" pitchFamily="18" charset="0"/>
              </a:rPr>
              <a:t>with time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F457FF-87AA-4313-989D-9729E8ECCE17}"/>
              </a:ext>
            </a:extLst>
          </p:cNvPr>
          <p:cNvSpPr txBox="1"/>
          <p:nvPr/>
        </p:nvSpPr>
        <p:spPr>
          <a:xfrm>
            <a:off x="8788399" y="148388"/>
            <a:ext cx="326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Two column slides can help illustrate multiple graphs and parallel results</a:t>
            </a:r>
          </a:p>
        </p:txBody>
      </p:sp>
    </p:spTree>
    <p:extLst>
      <p:ext uri="{BB962C8B-B14F-4D97-AF65-F5344CB8AC3E}">
        <p14:creationId xmlns:p14="http://schemas.microsoft.com/office/powerpoint/2010/main" val="3031451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 / Acknowledgements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Presentations should always conclude work</a:t>
            </a:r>
          </a:p>
          <a:p>
            <a:r>
              <a:rPr lang="en-US"/>
              <a:t>Future work can be presented</a:t>
            </a:r>
          </a:p>
          <a:p>
            <a:r>
              <a:rPr lang="en-US"/>
              <a:t>Should also acknowledge those who assisted</a:t>
            </a:r>
          </a:p>
          <a:p>
            <a:r>
              <a:rPr lang="en-US"/>
              <a:t>Including funding support</a:t>
            </a:r>
          </a:p>
          <a:p>
            <a:r>
              <a:rPr lang="en-US"/>
              <a:t>One conclusion slide &amp; one acknowledgement slide</a:t>
            </a:r>
          </a:p>
          <a:p>
            <a:r>
              <a:rPr lang="en-US"/>
              <a:t>Is plenty sufficient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MME 20XX-XXXXX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123D3-69F4-4D05-B5AE-00585108F3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61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Questions?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20049" y="2580365"/>
            <a:ext cx="3690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It is always nice to have a thank you slide and prompt the audience for questions. Furthermore, this would be a good point to have your contact information.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0" y="5448300"/>
            <a:ext cx="9324975" cy="1409699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5300" y="4584413"/>
            <a:ext cx="3952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MME 20XX-XXXXX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29875" y="5448300"/>
            <a:ext cx="1762125" cy="1409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Company / University</a:t>
            </a:r>
            <a:r>
              <a:rPr lang="en-US" i="1" baseline="0" dirty="0">
                <a:solidFill>
                  <a:schemeClr val="tx1"/>
                </a:solidFill>
              </a:rPr>
              <a:t> Logo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6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Single Column (No Picture)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</a:p>
          <a:p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endParaRPr lang="en-US" dirty="0"/>
          </a:p>
          <a:p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endParaRPr lang="en-US" dirty="0"/>
          </a:p>
          <a:p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</a:p>
          <a:p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References: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MME Paper #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123D3-69F4-4D05-B5AE-00585108F36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55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Single Column (With Picture)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920240"/>
            <a:ext cx="7115175" cy="4351338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</a:p>
          <a:p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endParaRPr lang="en-US" dirty="0"/>
          </a:p>
          <a:p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endParaRPr lang="en-US" dirty="0"/>
          </a:p>
          <a:p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References: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MME Paper #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123D3-69F4-4D05-B5AE-00585108F36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196262" y="1920240"/>
            <a:ext cx="3543300" cy="347662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Picture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67675" y="5476875"/>
            <a:ext cx="3800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Sufficient figure caption describing the picture presented</a:t>
            </a:r>
          </a:p>
        </p:txBody>
      </p:sp>
    </p:spTree>
    <p:extLst>
      <p:ext uri="{BB962C8B-B14F-4D97-AF65-F5344CB8AC3E}">
        <p14:creationId xmlns:p14="http://schemas.microsoft.com/office/powerpoint/2010/main" val="966623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Two Column Format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</a:p>
          <a:p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endParaRPr lang="en-US" dirty="0"/>
          </a:p>
          <a:p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Lorem ipsum dolor sit amet</a:t>
            </a:r>
          </a:p>
          <a:p>
            <a:r>
              <a:rPr lang="en-US"/>
              <a:t>consectetur adipiscing elit</a:t>
            </a:r>
          </a:p>
          <a:p>
            <a:r>
              <a:rPr lang="en-US"/>
              <a:t>sed do eiusmod tempor incididunt </a:t>
            </a:r>
          </a:p>
          <a:p>
            <a:r>
              <a:rPr lang="en-US"/>
              <a:t>ut labore et dolore magna aliqua</a:t>
            </a:r>
          </a:p>
          <a:p>
            <a:r>
              <a:rPr lang="en-US"/>
              <a:t>Ut enim ad minim veniam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References: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MME Paper 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123D3-69F4-4D05-B5AE-00585108F3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Slides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05459" y="5675990"/>
            <a:ext cx="5676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Note: Text in red on following slides are simply thoughts by Vice Technical Chair to illustrate the methodology behind how they presented the material</a:t>
            </a:r>
          </a:p>
        </p:txBody>
      </p:sp>
    </p:spTree>
    <p:extLst>
      <p:ext uri="{BB962C8B-B14F-4D97-AF65-F5344CB8AC3E}">
        <p14:creationId xmlns:p14="http://schemas.microsoft.com/office/powerpoint/2010/main" val="149734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Motivation</a:t>
            </a:r>
          </a:p>
          <a:p>
            <a:r>
              <a:rPr lang="en-US" dirty="0"/>
              <a:t>Materials and Methods</a:t>
            </a:r>
          </a:p>
          <a:p>
            <a:r>
              <a:rPr lang="en-US" dirty="0"/>
              <a:t>Results </a:t>
            </a:r>
          </a:p>
          <a:p>
            <a:r>
              <a:rPr lang="en-US" dirty="0"/>
              <a:t>Discussion</a:t>
            </a:r>
          </a:p>
          <a:p>
            <a:r>
              <a:rPr lang="en-US" dirty="0"/>
              <a:t>Conclusion</a:t>
            </a:r>
          </a:p>
          <a:p>
            <a:r>
              <a:rPr lang="en-US" dirty="0"/>
              <a:t>Acknowledgements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4038600" y="6426200"/>
            <a:ext cx="4114800" cy="365125"/>
          </a:xfrm>
        </p:spPr>
        <p:txBody>
          <a:bodyPr/>
          <a:lstStyle/>
          <a:p>
            <a:r>
              <a:rPr lang="en-US" dirty="0"/>
              <a:t>MME 2020-</a:t>
            </a:r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639175" y="6426200"/>
            <a:ext cx="2743200" cy="365125"/>
          </a:xfrm>
        </p:spPr>
        <p:txBody>
          <a:bodyPr/>
          <a:lstStyle/>
          <a:p>
            <a:fld id="{F59123D3-69F4-4D05-B5AE-00585108F36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64966" y="621103"/>
            <a:ext cx="4442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In general, it is always helpful to start with an outline to help set the stage along with the material that will be presented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44264" y="2786332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Due to proprietary material, please no picture taking during presentation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3275" y="4735903"/>
            <a:ext cx="4848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If you would like your audience to not take pictures, make sure it is known early on during your presentation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045125" y="983412"/>
            <a:ext cx="1086928" cy="2156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9" idx="2"/>
          </p:cNvCxnSpPr>
          <p:nvPr/>
        </p:nvCxnSpPr>
        <p:spPr>
          <a:xfrm flipH="1" flipV="1">
            <a:off x="9230264" y="4171327"/>
            <a:ext cx="146649" cy="5128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250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 up of a map&#10;&#10;Description generated with high confidence">
            <a:extLst>
              <a:ext uri="{FF2B5EF4-FFF2-40B4-BE49-F238E27FC236}">
                <a16:creationId xmlns:a16="http://schemas.microsoft.com/office/drawing/2014/main" id="{A3A0F936-458A-4B9F-9EFD-DC79BB106A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8280" y="1727200"/>
            <a:ext cx="3858974" cy="3749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 Sweep (Performance)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920240"/>
            <a:ext cx="6244088" cy="4351338"/>
          </a:xfrm>
        </p:spPr>
        <p:txBody>
          <a:bodyPr/>
          <a:lstStyle/>
          <a:p>
            <a:r>
              <a:rPr lang="en-US" dirty="0"/>
              <a:t>Advances start of combustion</a:t>
            </a:r>
          </a:p>
          <a:p>
            <a:r>
              <a:rPr lang="en-US" dirty="0"/>
              <a:t>Ignition delay increases</a:t>
            </a:r>
          </a:p>
          <a:p>
            <a:r>
              <a:rPr lang="en-US" dirty="0"/>
              <a:t>Level of knock decreases</a:t>
            </a:r>
          </a:p>
          <a:p>
            <a:r>
              <a:rPr lang="en-US" dirty="0"/>
              <a:t>Cycle-to-cycle variations grow</a:t>
            </a:r>
          </a:p>
          <a:p>
            <a:r>
              <a:rPr lang="en-US" dirty="0"/>
              <a:t>Becomes challenging to maintain power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doi: 10.1115/1.4042334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123D3-69F4-4D05-B5AE-00585108F36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42965" y="5437136"/>
            <a:ext cx="4045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In-cylinder pressure vs. crank angle at 0.5 N-m engine torque for fuel injection timing from 12.5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to 35.0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Before Top Dead Center (BTDC)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3875" y="134968"/>
            <a:ext cx="3252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Text bullets are large enough to read easily from back of room and are statements rather than sentences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4562476" y="863600"/>
            <a:ext cx="151764" cy="10318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181975" y="69012"/>
            <a:ext cx="4010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Graph is large, uses color to highlight different data, axes and legend font easy to see clearly, caption is well described &amp; easy to read, bulleted text does not encroach on graph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9886950" y="944880"/>
            <a:ext cx="191770" cy="7981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1091" y="5479883"/>
            <a:ext cx="2683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If some material on slide comes from literature, should indicate associated reference(s)</a:t>
            </a:r>
          </a:p>
        </p:txBody>
      </p:sp>
      <p:cxnSp>
        <p:nvCxnSpPr>
          <p:cNvPr id="26" name="Straight Arrow Connector 25"/>
          <p:cNvCxnSpPr>
            <a:endCxn id="4" idx="1"/>
          </p:cNvCxnSpPr>
          <p:nvPr/>
        </p:nvCxnSpPr>
        <p:spPr>
          <a:xfrm>
            <a:off x="517585" y="6254151"/>
            <a:ext cx="320615" cy="3546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88590" y="5684809"/>
            <a:ext cx="209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Paper number to remind audience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977442" y="6262778"/>
            <a:ext cx="405441" cy="2932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55689" y="6334780"/>
            <a:ext cx="239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FF0000"/>
                </a:solidFill>
              </a:rPr>
              <a:t>I like adding my university logo for specificity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1" r="85958"/>
          <a:stretch/>
        </p:blipFill>
        <p:spPr>
          <a:xfrm>
            <a:off x="10094973" y="6429375"/>
            <a:ext cx="449201" cy="428625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 flipV="1">
            <a:off x="9501817" y="6596063"/>
            <a:ext cx="555056" cy="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3BDA5EE-7A57-4223-8CBF-8B2FE3F60D00}"/>
              </a:ext>
            </a:extLst>
          </p:cNvPr>
          <p:cNvSpPr txBox="1"/>
          <p:nvPr/>
        </p:nvSpPr>
        <p:spPr>
          <a:xfrm>
            <a:off x="11135360" y="4668540"/>
            <a:ext cx="10566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FF0000"/>
                </a:solidFill>
              </a:rPr>
              <a:t>Should always have page numbers for audience to reference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7AAAE7-AC94-4465-9F4B-D5D647E13BAB}"/>
              </a:ext>
            </a:extLst>
          </p:cNvPr>
          <p:cNvCxnSpPr>
            <a:cxnSpLocks/>
          </p:cNvCxnSpPr>
          <p:nvPr/>
        </p:nvCxnSpPr>
        <p:spPr>
          <a:xfrm flipH="1">
            <a:off x="11389360" y="6258818"/>
            <a:ext cx="355601" cy="2334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444968D-903D-4262-889C-0CAE4FCB5863}"/>
              </a:ext>
            </a:extLst>
          </p:cNvPr>
          <p:cNvSpPr txBox="1"/>
          <p:nvPr/>
        </p:nvSpPr>
        <p:spPr>
          <a:xfrm>
            <a:off x="10952480" y="1796212"/>
            <a:ext cx="1239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FF0000"/>
                </a:solidFill>
              </a:rPr>
              <a:t>Picture: Format – Color – Set Transparent Color; if have color slides can make transparent 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BA3B812-C715-4CFB-ABAA-BB8308AAD612}"/>
              </a:ext>
            </a:extLst>
          </p:cNvPr>
          <p:cNvCxnSpPr>
            <a:cxnSpLocks/>
          </p:cNvCxnSpPr>
          <p:nvPr/>
        </p:nvCxnSpPr>
        <p:spPr>
          <a:xfrm flipH="1">
            <a:off x="10972800" y="2032000"/>
            <a:ext cx="42672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12"/>
          <p:cNvSpPr txBox="1">
            <a:spLocks/>
          </p:cNvSpPr>
          <p:nvPr/>
        </p:nvSpPr>
        <p:spPr>
          <a:xfrm>
            <a:off x="3902734" y="64019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MME 2020-</a:t>
            </a:r>
          </a:p>
        </p:txBody>
      </p:sp>
    </p:spTree>
    <p:extLst>
      <p:ext uri="{BB962C8B-B14F-4D97-AF65-F5344CB8AC3E}">
        <p14:creationId xmlns:p14="http://schemas.microsoft.com/office/powerpoint/2010/main" val="2884982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D50ED64-4660-4BB0-B6CC-EF4C1D4C1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792" y="1680210"/>
            <a:ext cx="4016026" cy="3748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77666"/>
            <a:ext cx="11029951" cy="1005840"/>
          </a:xfrm>
        </p:spPr>
        <p:txBody>
          <a:bodyPr>
            <a:normAutofit/>
          </a:bodyPr>
          <a:lstStyle/>
          <a:p>
            <a:r>
              <a:rPr lang="en-US" dirty="0"/>
              <a:t>Injection Sweep (Emissions)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920240"/>
            <a:ext cx="5623561" cy="4351338"/>
          </a:xfrm>
        </p:spPr>
        <p:txBody>
          <a:bodyPr>
            <a:normAutofit/>
          </a:bodyPr>
          <a:lstStyle/>
          <a:p>
            <a:r>
              <a:rPr lang="en-US" dirty="0"/>
              <a:t>Fuel economy got worse</a:t>
            </a:r>
          </a:p>
          <a:p>
            <a:r>
              <a:rPr lang="en-US" dirty="0"/>
              <a:t>More fuel = more carbon</a:t>
            </a:r>
          </a:p>
          <a:p>
            <a:r>
              <a:rPr lang="en-US" dirty="0"/>
              <a:t>THC inhibits CO conversion</a:t>
            </a:r>
          </a:p>
          <a:p>
            <a:pPr lvl="1"/>
            <a:r>
              <a:rPr lang="en-US" dirty="0"/>
              <a:t>CO conversion initiates after  THC species disappear</a:t>
            </a:r>
          </a:p>
          <a:p>
            <a:pPr lvl="1"/>
            <a:r>
              <a:rPr lang="en-US" dirty="0"/>
              <a:t>Temperatures not sufficient to facilitate CO oxidation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MME 2020-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123D3-69F4-4D05-B5AE-00585108F36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105775" y="97588"/>
            <a:ext cx="3886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Error bars are provided for experimental data, data are not connected inferring a relationship (curve-fits are OK), axes font color coordinates with legend colors, 600 dpi image presented (i.e., high resolution)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9611360" y="1137920"/>
            <a:ext cx="243840" cy="5892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330290" y="5472061"/>
            <a:ext cx="4045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Carbon monoxide and total hydrocarbon emissions at 0.5 N-m engine torque for fuel injection timing from 12.5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to 35.0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BTDC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8B5B13-83CA-4A6D-9610-C5D8E6DF2B3A}"/>
              </a:ext>
            </a:extLst>
          </p:cNvPr>
          <p:cNvSpPr txBox="1"/>
          <p:nvPr/>
        </p:nvSpPr>
        <p:spPr>
          <a:xfrm>
            <a:off x="4450079" y="5639868"/>
            <a:ext cx="2760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Acronyms are defined on slide somewhere; sub-bullets are one font size smaller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B7B9D9-D37A-4C92-B1EF-AE2B75A9DAFB}"/>
              </a:ext>
            </a:extLst>
          </p:cNvPr>
          <p:cNvCxnSpPr>
            <a:cxnSpLocks/>
          </p:cNvCxnSpPr>
          <p:nvPr/>
        </p:nvCxnSpPr>
        <p:spPr>
          <a:xfrm flipH="1" flipV="1">
            <a:off x="3982720" y="5588000"/>
            <a:ext cx="436880" cy="2499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03DADDD-8736-4D85-ADC1-181168793ED3}"/>
              </a:ext>
            </a:extLst>
          </p:cNvPr>
          <p:cNvSpPr txBox="1"/>
          <p:nvPr/>
        </p:nvSpPr>
        <p:spPr>
          <a:xfrm>
            <a:off x="4333875" y="134968"/>
            <a:ext cx="3550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Unique titles even though analogous results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6FEAC79-1BC7-434B-B8E2-9076E6E9010B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6109018" y="442745"/>
            <a:ext cx="78422" cy="542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18F6357-E8BD-4D33-8A47-D876E00EB14C}"/>
              </a:ext>
            </a:extLst>
          </p:cNvPr>
          <p:cNvSpPr txBox="1"/>
          <p:nvPr/>
        </p:nvSpPr>
        <p:spPr>
          <a:xfrm>
            <a:off x="0" y="556262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Slide to slide: title in same place, text in same place, pictures in same place (uniformity to all)</a:t>
            </a:r>
          </a:p>
        </p:txBody>
      </p:sp>
    </p:spTree>
    <p:extLst>
      <p:ext uri="{BB962C8B-B14F-4D97-AF65-F5344CB8AC3E}">
        <p14:creationId xmlns:p14="http://schemas.microsoft.com/office/powerpoint/2010/main" val="92054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3C0F5-FAEB-4520-90EE-7EE1CDF98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Literature Review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6D438-387A-4AB4-B735-857F0253A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MME 20XX-XXXXX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AFCF4-4A2E-41FA-9662-CE784183B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123D3-69F4-4D05-B5AE-00585108F36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046AAE-6E03-4905-8BE3-0E7395EF1E37}"/>
              </a:ext>
            </a:extLst>
          </p:cNvPr>
          <p:cNvSpPr txBox="1"/>
          <p:nvPr/>
        </p:nvSpPr>
        <p:spPr>
          <a:xfrm>
            <a:off x="837185" y="1776201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Bissett (1984): Compressible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9EE3EC9-8777-48D2-B702-95BF18CFA818}"/>
                  </a:ext>
                </a:extLst>
              </p:cNvPr>
              <p:cNvSpPr/>
              <p:nvPr/>
            </p:nvSpPr>
            <p:spPr>
              <a:xfrm>
                <a:off x="837185" y="2286180"/>
                <a:ext cx="3698240" cy="733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PF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1.78×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5.75×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 i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4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𝑡𝑤</m:t>
                              </m:r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𝑡𝑠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9EE3EC9-8777-48D2-B702-95BF18CFA8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85" y="2286180"/>
                <a:ext cx="3698240" cy="733021"/>
              </a:xfrm>
              <a:prstGeom prst="rect">
                <a:avLst/>
              </a:prstGeom>
              <a:blipFill>
                <a:blip r:embed="rId2"/>
                <a:stretch>
                  <a:fillRect l="-1483" t="-15000" b="-7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B9E0CE1-DE6E-45AC-9BC3-C48436A62DDA}"/>
                  </a:ext>
                </a:extLst>
              </p:cNvPr>
              <p:cNvSpPr/>
              <p:nvPr/>
            </p:nvSpPr>
            <p:spPr>
              <a:xfrm>
                <a:off x="837185" y="3946825"/>
                <a:ext cx="4393576" cy="1651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PF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=0.5023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𝑡𝑤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𝑡𝑤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𝑡𝑟𝑎𝑝</m:t>
                              </m:r>
                            </m:sub>
                          </m:sSub>
                        </m:den>
                      </m:f>
                      <m:r>
                        <a:rPr lang="en-US" sz="1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0.3958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𝐹𝑄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1400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i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400" i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US" sz="14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i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400" i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US" sz="14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𝑡𝑤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𝑡𝑟𝑎𝑝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𝑡𝑟𝑎𝑝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4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B9E0CE1-DE6E-45AC-9BC3-C48436A62D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85" y="3946825"/>
                <a:ext cx="4393576" cy="16514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BE51CA2B-A0B9-4014-82E8-6BE4DE0130E7}"/>
              </a:ext>
            </a:extLst>
          </p:cNvPr>
          <p:cNvSpPr txBox="1"/>
          <p:nvPr/>
        </p:nvSpPr>
        <p:spPr>
          <a:xfrm>
            <a:off x="837185" y="3190626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Konstandopoulos</a:t>
            </a:r>
            <a:r>
              <a:rPr lang="en-US" sz="1600" dirty="0"/>
              <a:t> &amp; Johnson (1989): </a:t>
            </a:r>
            <a:r>
              <a:rPr lang="en-US" sz="1600" u="sng" dirty="0"/>
              <a:t>Dynamically Incompressible Flow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6FA397-A47D-4548-8A2F-E129069BA752}"/>
              </a:ext>
            </a:extLst>
          </p:cNvPr>
          <p:cNvSpPr txBox="1"/>
          <p:nvPr/>
        </p:nvSpPr>
        <p:spPr>
          <a:xfrm>
            <a:off x="9265920" y="1433007"/>
            <a:ext cx="2367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Model Commonalities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Pressure Drop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Darcy’s Law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Forcheimer Effects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Poiseuille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Darcy-</a:t>
            </a:r>
            <a:r>
              <a:rPr lang="en-US" sz="1600" dirty="0" err="1">
                <a:solidFill>
                  <a:srgbClr val="00B050"/>
                </a:solidFill>
              </a:rPr>
              <a:t>Weisbach</a:t>
            </a:r>
            <a:endParaRPr lang="en-US" sz="16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4500CC9-4214-42FB-8D2C-9309F221A34E}"/>
                  </a:ext>
                </a:extLst>
              </p:cNvPr>
              <p:cNvSpPr/>
              <p:nvPr/>
            </p:nvSpPr>
            <p:spPr>
              <a:xfrm>
                <a:off x="4638040" y="2122887"/>
                <a:ext cx="3664080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PF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𝑡𝑟𝑎𝑝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𝑡𝑤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𝑡𝑤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num>
                            <m:den>
                              <m:r>
                                <a:rPr lang="en-US" sz="14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4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4500CC9-4214-42FB-8D2C-9309F221A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040" y="2122887"/>
                <a:ext cx="3664080" cy="656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0ED2F2D2-24D8-4AFF-8D4B-AA3B9E5F7A96}"/>
              </a:ext>
            </a:extLst>
          </p:cNvPr>
          <p:cNvSpPr txBox="1"/>
          <p:nvPr/>
        </p:nvSpPr>
        <p:spPr>
          <a:xfrm>
            <a:off x="4638040" y="1745946"/>
            <a:ext cx="4207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err="1"/>
              <a:t>Konstandopoulos</a:t>
            </a:r>
            <a:r>
              <a:rPr lang="en-US" sz="1600" u="sng" dirty="0"/>
              <a:t> &amp; </a:t>
            </a:r>
            <a:r>
              <a:rPr lang="en-US" sz="1600" u="sng" dirty="0" err="1"/>
              <a:t>Skaperdas</a:t>
            </a:r>
            <a:r>
              <a:rPr lang="en-US" sz="1600" u="sng" dirty="0"/>
              <a:t> (1999)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BBD6F32-8E67-4335-9430-9E6261F8EFB1}"/>
                  </a:ext>
                </a:extLst>
              </p:cNvPr>
              <p:cNvSpPr/>
              <p:nvPr/>
            </p:nvSpPr>
            <p:spPr>
              <a:xfrm>
                <a:off x="4638040" y="3194420"/>
                <a:ext cx="6739144" cy="1215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PF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𝐼𝐼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𝑡𝑤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4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en-US" sz="1400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en-US" sz="14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400" i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1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𝑐𝑜𝑛𝑡</m:t>
                          </m:r>
                        </m:sub>
                      </m:sSub>
                      <m:f>
                        <m:fPr>
                          <m:ctrlP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r>
                            <a:rPr lang="en-US" sz="140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>
                          <m:r>
                            <a:rPr lang="en-US" sz="140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4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𝑒𝑥𝑝</m:t>
                          </m:r>
                        </m:sub>
                      </m:sSub>
                      <m:f>
                        <m:fPr>
                          <m:ctrlP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𝐼𝐼</m:t>
                              </m:r>
                            </m:sub>
                          </m:sSub>
                        </m:num>
                        <m:den>
                          <m:r>
                            <a:rPr lang="en-US" sz="140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𝐼𝐼</m:t>
                          </m:r>
                        </m:sub>
                        <m:sup>
                          <m:r>
                            <a:rPr lang="en-US" sz="140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400" i="0">
                          <a:latin typeface="Cambria Math" panose="02040503050406030204" pitchFamily="18" charset="0"/>
                        </a:rPr>
                        <m:t>+ 2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𝑝𝑙𝑢𝑔</m:t>
                          </m:r>
                        </m:sub>
                      </m:sSub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𝐼𝐼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𝑡𝑤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en-US" sz="1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acc>
                        <m:accPr>
                          <m:chr m:val="̅"/>
                          <m:ctrlPr>
                            <a:rPr lang="en-US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r>
                        <a:rPr lang="en-US" sz="140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𝑡𝑤</m:t>
                      </m:r>
                      <m:r>
                        <a:rPr lang="en-US" sz="140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en-US" sz="1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40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BBD6F32-8E67-4335-9430-9E6261F8EF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040" y="3194420"/>
                <a:ext cx="6739144" cy="12150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F1CDFA46-BBBF-425B-A7A9-A1839C25AD36}"/>
              </a:ext>
            </a:extLst>
          </p:cNvPr>
          <p:cNvSpPr txBox="1"/>
          <p:nvPr/>
        </p:nvSpPr>
        <p:spPr>
          <a:xfrm>
            <a:off x="4638040" y="2817479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err="1"/>
              <a:t>Masoudi</a:t>
            </a:r>
            <a:r>
              <a:rPr lang="en-US" sz="1600" u="sng" dirty="0"/>
              <a:t> et al. (2000)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7FAD971-8A50-4369-B314-7F9923DE54D7}"/>
                  </a:ext>
                </a:extLst>
              </p:cNvPr>
              <p:cNvSpPr/>
              <p:nvPr/>
            </p:nvSpPr>
            <p:spPr>
              <a:xfrm>
                <a:off x="4638040" y="4824824"/>
                <a:ext cx="6355080" cy="1426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PF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𝑡𝑟𝑎𝑝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𝑡𝑤</m:t>
                              </m:r>
                            </m:e>
                          </m:d>
                        </m:e>
                        <m:sup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𝑡𝑤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i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−2∙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𝑡𝑠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1400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  <m:r>
                                                <a:rPr lang="en-US" sz="1400" i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−2∙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1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𝑡𝑠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400" i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14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p>
                                          <m:r>
                                            <a:rPr lang="en-US" sz="1400" i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1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𝐼𝐼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𝑡𝑤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𝑡𝑟𝑎𝑝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14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𝑡𝑤</m:t>
                              </m:r>
                            </m:num>
                            <m:den>
                              <m:r>
                                <a:rPr lang="en-US" sz="14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400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7FAD971-8A50-4369-B314-7F9923DE54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040" y="4824824"/>
                <a:ext cx="6355080" cy="14262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67BE281-F4E9-4D40-98D9-7AF9379B9A0D}"/>
              </a:ext>
            </a:extLst>
          </p:cNvPr>
          <p:cNvSpPr txBox="1"/>
          <p:nvPr/>
        </p:nvSpPr>
        <p:spPr>
          <a:xfrm>
            <a:off x="4638040" y="4447883"/>
            <a:ext cx="3817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err="1"/>
              <a:t>Konstandopoulos</a:t>
            </a:r>
            <a:r>
              <a:rPr lang="en-US" sz="1600" u="sng" dirty="0"/>
              <a:t> et al. (2002)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F457FF-87AA-4313-989D-9729E8ECCE17}"/>
              </a:ext>
            </a:extLst>
          </p:cNvPr>
          <p:cNvSpPr txBox="1"/>
          <p:nvPr/>
        </p:nvSpPr>
        <p:spPr>
          <a:xfrm>
            <a:off x="8788399" y="148388"/>
            <a:ext cx="3264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Extensive literature reviews can get out of hand; only provide a snapshot, use colors to highlight different parts of equations, entice the audience to read the paper</a:t>
            </a:r>
          </a:p>
        </p:txBody>
      </p:sp>
    </p:spTree>
    <p:extLst>
      <p:ext uri="{BB962C8B-B14F-4D97-AF65-F5344CB8AC3E}">
        <p14:creationId xmlns:p14="http://schemas.microsoft.com/office/powerpoint/2010/main" val="4219017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1018</Words>
  <Application>Microsoft Office PowerPoint</Application>
  <PresentationFormat>Grand écran</PresentationFormat>
  <Paragraphs>159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Book Antiqua</vt:lpstr>
      <vt:lpstr>Calibri</vt:lpstr>
      <vt:lpstr>Cambria Math</vt:lpstr>
      <vt:lpstr>Helvetica</vt:lpstr>
      <vt:lpstr>Swis721 BlkEx BT</vt:lpstr>
      <vt:lpstr>Symbol</vt:lpstr>
      <vt:lpstr>Times New Roman</vt:lpstr>
      <vt:lpstr>Office Theme</vt:lpstr>
      <vt:lpstr>Title of Presentation</vt:lpstr>
      <vt:lpstr>Example Single Column (No Picture) </vt:lpstr>
      <vt:lpstr>Example Single Column (With Picture) </vt:lpstr>
      <vt:lpstr>Example Two Column Format</vt:lpstr>
      <vt:lpstr>Example Slides</vt:lpstr>
      <vt:lpstr>Outline</vt:lpstr>
      <vt:lpstr>Injection Sweep (Performance)</vt:lpstr>
      <vt:lpstr>Injection Sweep (Emissions)</vt:lpstr>
      <vt:lpstr>Snapshot of Literature Review</vt:lpstr>
      <vt:lpstr>Soot Simulations with Temperature Profile</vt:lpstr>
      <vt:lpstr>Transient Pressure Drop Experiments</vt:lpstr>
      <vt:lpstr>Conclusion / Acknowledgements</vt:lpstr>
      <vt:lpstr>Thank you! Questions?</vt:lpstr>
    </vt:vector>
  </TitlesOfParts>
  <Company>The University of Kansas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Depcik, Chris</dc:creator>
  <cp:lastModifiedBy>DAYA</cp:lastModifiedBy>
  <cp:revision>52</cp:revision>
  <dcterms:created xsi:type="dcterms:W3CDTF">2019-04-12T14:51:05Z</dcterms:created>
  <dcterms:modified xsi:type="dcterms:W3CDTF">2022-02-24T09:02:31Z</dcterms:modified>
</cp:coreProperties>
</file>